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EE1D24-0EA5-4859-B667-9FDA88148F80}" v="8" dt="2025-05-15T13:54:30.272"/>
    <p1510:client id="{F87BE2C7-B4A0-43D6-AEF9-321BF883F7DF}" v="2" dt="2025-05-15T15:19:39.9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84569" autoAdjust="0"/>
  </p:normalViewPr>
  <p:slideViewPr>
    <p:cSldViewPr snapToGrid="0" snapToObjects="1">
      <p:cViewPr varScale="1">
        <p:scale>
          <a:sx n="90" d="100"/>
          <a:sy n="90" d="100"/>
        </p:scale>
        <p:origin x="17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15/05/2025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lesson starter when teaching about the Earth’s early atmosphere and the greenhouse effect</a:t>
            </a:r>
            <a:r>
              <a:rPr lang="en-GB" baseline="0" dirty="0"/>
              <a:t>.</a:t>
            </a:r>
            <a:endParaRPr lang="en-GB" dirty="0"/>
          </a:p>
          <a:p>
            <a:endParaRPr lang="en-GB" dirty="0"/>
          </a:p>
          <a:p>
            <a:r>
              <a:rPr lang="en-GB" dirty="0"/>
              <a:t>Answers: </a:t>
            </a:r>
          </a:p>
          <a:p>
            <a:pPr marL="228600" indent="-228600">
              <a:buAutoNum type="arabicPeriod"/>
            </a:pPr>
            <a:r>
              <a:rPr lang="en-US" baseline="0" dirty="0"/>
              <a:t>Evidence suggests there was liquid water so the planet must have been hotter than 0°C</a:t>
            </a:r>
          </a:p>
          <a:p>
            <a:pPr marL="228600" indent="-228600">
              <a:buAutoNum type="arabicPeriod"/>
            </a:pPr>
            <a:r>
              <a:rPr lang="en-GB" baseline="0" dirty="0"/>
              <a:t>Ultraviolet waves from the Sun heat up a planet. The planet then emits infrared energy. This energy is absorbed by carbon dioxide in the atmosphere, heating the planet up.</a:t>
            </a:r>
          </a:p>
          <a:p>
            <a:pPr marL="228600" indent="-228600">
              <a:buAutoNum type="arabicPeriod"/>
            </a:pPr>
            <a:r>
              <a:rPr lang="en-GB" baseline="0" dirty="0"/>
              <a:t>Carbon dioxide gets locked up forming carbonate rocks. This lowers the amount of carbon dioxide in the atmosphere over time.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</p:spPr>
        <p:txBody>
          <a:bodyPr/>
          <a:lstStyle/>
          <a:p>
            <a:r>
              <a:rPr lang="en-US" dirty="0"/>
              <a:t>Where did Mars’ carbon dioxide go?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/>
              <a:t>rsc.li/4jTq0ty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69" y="1569115"/>
            <a:ext cx="5933875" cy="5040000"/>
          </a:xfrm>
        </p:spPr>
        <p:txBody>
          <a:bodyPr>
            <a:noAutofit/>
          </a:bodyPr>
          <a:lstStyle/>
          <a:p>
            <a:r>
              <a:rPr lang="en-GB" dirty="0"/>
              <a:t>Evidence shows that water once flowed on Mars. Scientists think that for Mars to have been warm enough to have liquid water, it must have had a much thicker atmosphere with high levels of carbon dioxide to produce a strong greenhouse effect. This presented a mystery: where did all that CO</a:t>
            </a:r>
            <a:r>
              <a:rPr lang="en-GB" baseline="-25000" dirty="0"/>
              <a:t>2</a:t>
            </a:r>
            <a:r>
              <a:rPr lang="en-GB" dirty="0"/>
              <a:t> go? </a:t>
            </a:r>
          </a:p>
          <a:p>
            <a:r>
              <a:rPr lang="en-GB" dirty="0"/>
              <a:t>Nasa’s Curiosity rover has now discovered high concentrations of pure iron carbonate in rock samples from a crater. This suggests that the carbon dioxide was locked up in these carbonates, causing a decrease in atmospheric CO</a:t>
            </a:r>
            <a:r>
              <a:rPr lang="en-GB" baseline="-25000" dirty="0"/>
              <a:t>2</a:t>
            </a:r>
            <a:r>
              <a:rPr lang="en-GB" dirty="0"/>
              <a:t>.</a:t>
            </a:r>
          </a:p>
        </p:txBody>
      </p:sp>
      <p:pic>
        <p:nvPicPr>
          <p:cNvPr id="6" name="Picture 5" descr=" Illustration showing the transformation of Mars over billions of years from a planet which may have had flowing water and an atmosphere (back), to its current cold dry form (front). ">
            <a:extLst>
              <a:ext uri="{FF2B5EF4-FFF2-40B4-BE49-F238E27FC236}">
                <a16:creationId xmlns:a16="http://schemas.microsoft.com/office/drawing/2014/main" id="{1E8B292F-C975-35D4-5788-36F543B9F4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798643" y="1115784"/>
            <a:ext cx="3752019" cy="25013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David Ducros/Science Photo Library</a:t>
            </a:r>
            <a:endParaRPr lang="en-GB" sz="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Shifting from blue to red. Was Mars a watery world like Earth?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813826"/>
              </p:ext>
            </p:extLst>
          </p:nvPr>
        </p:nvGraphicFramePr>
        <p:xfrm>
          <a:off x="6796657" y="4325729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Why do scientists think Mars was warmer in the past?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Describe how carbon dioxide causes the greenhouse effect.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Explain how carbonate rock formation affects carbon dioxide levels in an atmosphere.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99d41f-493d-425c-8c26-37af61242f08">
      <Terms xmlns="http://schemas.microsoft.com/office/infopath/2007/PartnerControls"/>
    </lcf76f155ced4ddcb4097134ff3c332f>
    <TaxCatchAll xmlns="44303df1-f625-401d-870a-accd1b2b7593">
      <Value>33</Value>
      <Value>30</Value>
      <Value>7</Value>
      <Value>38</Value>
      <Value>36</Value>
      <Value>35</Value>
    </TaxCatchAll>
    <n7b504db7a1f4121af62d7dde2f43036 xmlns="e099d41f-493d-425c-8c26-37af61242f08">
      <Terms xmlns="http://schemas.microsoft.com/office/infopath/2007/PartnerControls">
        <TermInfo xmlns="http://schemas.microsoft.com/office/infopath/2007/PartnerControls">
          <TermName xmlns="http://schemas.microsoft.com/office/infopath/2007/PartnerControls">Education</TermName>
          <TermId xmlns="http://schemas.microsoft.com/office/infopath/2007/PartnerControls">6f01d4b6-f8a8-4b3c-8e47-a0b2d31f46b9</TermId>
        </TermInfo>
      </Terms>
    </n7b504db7a1f4121af62d7dde2f43036>
    <b9de0c3256d748e284af5b40895c1451 xmlns="e099d41f-493d-425c-8c26-37af61242f08">
      <Terms xmlns="http://schemas.microsoft.com/office/infopath/2007/PartnerControls">
        <TermInfo xmlns="http://schemas.microsoft.com/office/infopath/2007/PartnerControls">
          <TermName xmlns="http://schemas.microsoft.com/office/infopath/2007/PartnerControls">Education</TermName>
          <TermId xmlns="http://schemas.microsoft.com/office/infopath/2007/PartnerControls">d2840a79-f070-44ee-81f4-348f0646ea6c</TermId>
        </TermInfo>
      </Terms>
    </b9de0c3256d748e284af5b40895c1451>
    <d5ec952c3671439b9c1b97dc2ac5212f xmlns="e099d41f-493d-425c-8c26-37af61242f08">
      <Terms xmlns="http://schemas.microsoft.com/office/infopath/2007/PartnerControls">
        <TermInfo xmlns="http://schemas.microsoft.com/office/infopath/2007/PartnerControls">
          <TermName xmlns="http://schemas.microsoft.com/office/infopath/2007/PartnerControls">July</TermName>
          <TermId xmlns="http://schemas.microsoft.com/office/infopath/2007/PartnerControls">341ed5e7-80e2-4839-bff5-05088724ee83</TermId>
        </TermInfo>
        <TermInfo xmlns="http://schemas.microsoft.com/office/infopath/2007/PartnerControls">
          <TermName xmlns="http://schemas.microsoft.com/office/infopath/2007/PartnerControls">2025</TermName>
          <TermId xmlns="http://schemas.microsoft.com/office/infopath/2007/PartnerControls">9b39d0c8-756b-4b5d-9355-a63179092d04</TermId>
        </TermInfo>
      </Terms>
    </d5ec952c3671439b9c1b97dc2ac5212f>
    <b569b86bd8fd46f693512e8bddacb3f6 xmlns="e099d41f-493d-425c-8c26-37af61242f08">
      <Terms xmlns="http://schemas.microsoft.com/office/infopath/2007/PartnerControls">
        <TermInfo xmlns="http://schemas.microsoft.com/office/infopath/2007/PartnerControls">
          <TermName xmlns="http://schemas.microsoft.com/office/infopath/2007/PartnerControls">Article</TermName>
          <TermId xmlns="http://schemas.microsoft.com/office/infopath/2007/PartnerControls">fa5b67b6-c027-41d6-a4d8-1cd27f251888</TermId>
        </TermInfo>
      </Terms>
    </b569b86bd8fd46f693512e8bddacb3f6>
    <i10d55677a0f46eeb3909f8b19131c80 xmlns="e099d41f-493d-425c-8c26-37af61242f08">
      <Terms xmlns="http://schemas.microsoft.com/office/infopath/2007/PartnerControls">
        <TermInfo xmlns="http://schemas.microsoft.com/office/infopath/2007/PartnerControls">
          <TermName xmlns="http://schemas.microsoft.com/office/infopath/2007/PartnerControls">Education in Chemistry</TermName>
          <TermId xmlns="http://schemas.microsoft.com/office/infopath/2007/PartnerControls">88c676fb-4f12-4aea-9455-9b66df1d1cf1</TermId>
        </TermInfo>
      </Terms>
    </i10d55677a0f46eeb3909f8b19131c80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D73EE33D732C48AF284F222C54F1C9" ma:contentTypeVersion="22" ma:contentTypeDescription="Create a new document." ma:contentTypeScope="" ma:versionID="9561a7ec9c484fe7bc018b0cb58185b4">
  <xsd:schema xmlns:xsd="http://www.w3.org/2001/XMLSchema" xmlns:xs="http://www.w3.org/2001/XMLSchema" xmlns:p="http://schemas.microsoft.com/office/2006/metadata/properties" xmlns:ns2="e099d41f-493d-425c-8c26-37af61242f08" xmlns:ns3="44303df1-f625-401d-870a-accd1b2b7593" targetNamespace="http://schemas.microsoft.com/office/2006/metadata/properties" ma:root="true" ma:fieldsID="e3f9d925c425842f7b57daa9088d629f" ns2:_="" ns3:_="">
    <xsd:import namespace="e099d41f-493d-425c-8c26-37af61242f08"/>
    <xsd:import namespace="44303df1-f625-401d-870a-accd1b2b7593"/>
    <xsd:element name="properties">
      <xsd:complexType>
        <xsd:sequence>
          <xsd:element name="documentManagement">
            <xsd:complexType>
              <xsd:all>
                <xsd:element ref="ns2:n7b504db7a1f4121af62d7dde2f43036" minOccurs="0"/>
                <xsd:element ref="ns3:TaxCatchAll" minOccurs="0"/>
                <xsd:element ref="ns2:b569b86bd8fd46f693512e8bddacb3f6" minOccurs="0"/>
                <xsd:element ref="ns2:b9de0c3256d748e284af5b40895c1451" minOccurs="0"/>
                <xsd:element ref="ns2:i10d55677a0f46eeb3909f8b19131c80" minOccurs="0"/>
                <xsd:element ref="ns2:d5ec952c3671439b9c1b97dc2ac5212f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99d41f-493d-425c-8c26-37af61242f08" elementFormDefault="qualified">
    <xsd:import namespace="http://schemas.microsoft.com/office/2006/documentManagement/types"/>
    <xsd:import namespace="http://schemas.microsoft.com/office/infopath/2007/PartnerControls"/>
    <xsd:element name="n7b504db7a1f4121af62d7dde2f43036" ma:index="9" ma:taxonomy="true" ma:internalName="n7b504db7a1f4121af62d7dde2f43036" ma:taxonomyFieldName="Directorate_x002f_Team_x002f_Function" ma:displayName="Directorate/Team/Function" ma:default="" ma:fieldId="{77b504db-7a1f-4121-af62-d7dde2f43036}" ma:taxonomyMulti="true" ma:sspId="acd698d5-2c6c-40f3-87af-cb5c6c865f62" ma:termSetId="6f21a7af-7e80-4763-b0f3-f88080127d5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569b86bd8fd46f693512e8bddacb3f6" ma:index="12" ma:taxonomy="true" ma:internalName="b569b86bd8fd46f693512e8bddacb3f6" ma:taxonomyFieldName="Document_x0020_Type" ma:displayName="Document Type" ma:default="" ma:fieldId="{b569b86b-d8fd-46f6-9351-2e8bddacb3f6}" ma:taxonomyMulti="true" ma:sspId="acd698d5-2c6c-40f3-87af-cb5c6c865f62" ma:termSetId="0e861dca-3791-4471-a8b5-1ac06fdd1e8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9de0c3256d748e284af5b40895c1451" ma:index="14" ma:taxonomy="true" ma:internalName="b9de0c3256d748e284af5b40895c1451" ma:taxonomyFieldName="Platform_x002f_Software" ma:displayName="Platform/Software" ma:default="" ma:fieldId="{b9de0c32-56d7-48e2-84af-5b40895c1451}" ma:taxonomyMulti="true" ma:sspId="acd698d5-2c6c-40f3-87af-cb5c6c865f62" ma:termSetId="5ec93098-1380-4d9d-a407-4f2fa659038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10d55677a0f46eeb3909f8b19131c80" ma:index="16" ma:taxonomy="true" ma:internalName="i10d55677a0f46eeb3909f8b19131c80" ma:taxonomyFieldName="Project_x002f_Product" ma:displayName="Project/Product" ma:default="" ma:fieldId="{210d5567-7a0f-46ee-b390-9f8b19131c80}" ma:taxonomyMulti="true" ma:sspId="acd698d5-2c6c-40f3-87af-cb5c6c865f62" ma:termSetId="b5afdfc8-a30d-4e9f-963f-82651d355fa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5ec952c3671439b9c1b97dc2ac5212f" ma:index="18" ma:taxonomy="true" ma:internalName="d5ec952c3671439b9c1b97dc2ac5212f" ma:taxonomyFieldName="Watchword" ma:displayName="Watchword" ma:default="" ma:fieldId="{d5ec952c-3671-439b-9c1b-97dc2ac5212f}" ma:taxonomyMulti="true" ma:sspId="acd698d5-2c6c-40f3-87af-cb5c6c865f62" ma:termSetId="1f8212ee-fa5e-40cf-a106-3e9510d6c62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ediaServiceMetadata" ma:index="1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303df1-f625-401d-870a-accd1b2b7593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35519040-3cf5-4337-a4d6-3c4812ac86d8}" ma:internalName="TaxCatchAll" ma:showField="CatchAllData" ma:web="44303df1-f625-401d-870a-accd1b2b759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BE32765-0D1B-4967-A921-DBD855E7514C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e099d41f-493d-425c-8c26-37af61242f08"/>
    <ds:schemaRef ds:uri="http://purl.org/dc/dcmitype/"/>
    <ds:schemaRef ds:uri="http://www.w3.org/XML/1998/namespace"/>
    <ds:schemaRef ds:uri="44303df1-f625-401d-870a-accd1b2b7593"/>
  </ds:schemaRefs>
</ds:datastoreItem>
</file>

<file path=customXml/itemProps3.xml><?xml version="1.0" encoding="utf-8"?>
<ds:datastoreItem xmlns:ds="http://schemas.openxmlformats.org/officeDocument/2006/customXml" ds:itemID="{B76BD266-9C78-48B1-8C43-17E64AF4AC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99d41f-493d-425c-8c26-37af61242f08"/>
    <ds:schemaRef ds:uri="44303df1-f625-401d-870a-accd1b2b75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278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Where did Mars’ carbon dioxide go?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did Mars’ carbon dioxide go?</dc:title>
  <dc:creator/>
  <cp:keywords>science; research; carbon, atmosphere, space, water, Mars</cp:keywords>
  <dc:description>From Education in Chemistry https://rsc.li/4jTq0ty 
Curiosity rover finds missing carbon on Mars
</dc:description>
  <cp:lastModifiedBy/>
  <cp:revision>1</cp:revision>
  <dcterms:created xsi:type="dcterms:W3CDTF">2022-07-21T16:12:38Z</dcterms:created>
  <dcterms:modified xsi:type="dcterms:W3CDTF">2025-05-15T15:19:46Z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0x010100D2D73EE33D732C48AF284F222C54F1C9</vt:lpwstr>
  </property>
  <property fmtid="{D5CDD505-2E9C-101B-9397-08002B2CF9AE}" pid="3" name="Project/Product">
    <vt:lpwstr>33;#Education in Chemistry|88c676fb-4f12-4aea-9455-9b66df1d1cf1</vt:lpwstr>
  </property>
  <property fmtid="{D5CDD505-2E9C-101B-9397-08002B2CF9AE}" pid="4" name="Document_x0020_Type">
    <vt:lpwstr>38;#Article|fa5b67b6-c027-41d6-a4d8-1cd27f251888</vt:lpwstr>
  </property>
  <property fmtid="{D5CDD505-2E9C-101B-9397-08002B2CF9AE}" pid="5" name="MediaServiceImageTags">
    <vt:lpwstr/>
  </property>
  <property fmtid="{D5CDD505-2E9C-101B-9397-08002B2CF9AE}" pid="6" name="Directorate/Team/Function">
    <vt:lpwstr>7;#Education|6f01d4b6-f8a8-4b3c-8e47-a0b2d31f46b9</vt:lpwstr>
  </property>
  <property fmtid="{D5CDD505-2E9C-101B-9397-08002B2CF9AE}" pid="7" name="Platform_x002f_Software">
    <vt:lpwstr>30;#Education|d2840a79-f070-44ee-81f4-348f0646ea6c</vt:lpwstr>
  </property>
  <property fmtid="{D5CDD505-2E9C-101B-9397-08002B2CF9AE}" pid="8" name="Watchword">
    <vt:lpwstr>36;#July|341ed5e7-80e2-4839-bff5-05088724ee83;#35;#2025|9b39d0c8-756b-4b5d-9355-a63179092d04</vt:lpwstr>
  </property>
  <property fmtid="{D5CDD505-2E9C-101B-9397-08002B2CF9AE}" pid="9" name="Project_x002f_Product">
    <vt:lpwstr>33;#Education in Chemistry|88c676fb-4f12-4aea-9455-9b66df1d1cf1</vt:lpwstr>
  </property>
  <property fmtid="{D5CDD505-2E9C-101B-9397-08002B2CF9AE}" pid="10" name="Directorate_x002f_Team_x002f_Function">
    <vt:lpwstr>7;#Education|6f01d4b6-f8a8-4b3c-8e47-a0b2d31f46b9</vt:lpwstr>
  </property>
  <property fmtid="{D5CDD505-2E9C-101B-9397-08002B2CF9AE}" pid="11" name="Platform/Software">
    <vt:lpwstr>30;#Education|d2840a79-f070-44ee-81f4-348f0646ea6c</vt:lpwstr>
  </property>
  <property fmtid="{D5CDD505-2E9C-101B-9397-08002B2CF9AE}" pid="12" name="Document Type">
    <vt:lpwstr>38;#Article|fa5b67b6-c027-41d6-a4d8-1cd27f251888</vt:lpwstr>
  </property>
</Properties>
</file>